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T Sans Narrow"/>
      <p:regular r:id="rId17"/>
      <p:bold r:id="rId18"/>
    </p:embeddedFont>
    <p:embeddedFont>
      <p:font typeface="Open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slide" Target="slides/slide6.xml"/><Relationship Id="rId22" Type="http://schemas.openxmlformats.org/officeDocument/2006/relationships/font" Target="fonts/OpenSans-boldItalic.fntdata"/><Relationship Id="rId10" Type="http://schemas.openxmlformats.org/officeDocument/2006/relationships/slide" Target="slides/slide5.xml"/><Relationship Id="rId21" Type="http://schemas.openxmlformats.org/officeDocument/2006/relationships/font" Target="fonts/OpenSans-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TSansNarrow-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OpenSans-regular.fntdata"/><Relationship Id="rId6" Type="http://schemas.openxmlformats.org/officeDocument/2006/relationships/slide" Target="slides/slide1.xml"/><Relationship Id="rId18" Type="http://schemas.openxmlformats.org/officeDocument/2006/relationships/font" Target="fonts/PTSansNarrow-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ab68ecb170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ab68ecb170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ab68ecb170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ab68ecb170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ab68ecb170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ab68ecb170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ab68ecb170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ab68ecb170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ab68ecb170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ab68ecb170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ab68ecb170_0_2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ab68ecb170_0_2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ab68ecb170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ab68ecb170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ab68ecb170_0_2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ab68ecb170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ab68ecb170_0_2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ab68ecb170_0_2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ab68ecb170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ab68ecb170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a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a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75"/>
            <a:ext cx="7136700" cy="1433400"/>
          </a:xfrm>
          <a:prstGeom prst="rect">
            <a:avLst/>
          </a:prstGeom>
        </p:spPr>
        <p:txBody>
          <a:bodyPr anchorCtr="0" anchor="b" bIns="91425" lIns="91425" spcFirstLastPara="1" rIns="91425" wrap="square" tIns="91425">
            <a:noAutofit/>
          </a:bodyPr>
          <a:lstStyle/>
          <a:p>
            <a:pPr indent="0" lvl="0" marL="0" rtl="1" algn="ctr">
              <a:spcBef>
                <a:spcPts val="0"/>
              </a:spcBef>
              <a:spcAft>
                <a:spcPts val="0"/>
              </a:spcAft>
              <a:buNone/>
            </a:pPr>
            <a:r>
              <a:rPr lang="ar"/>
              <a:t>اهم انجازات الملك سلمان باختصار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ctr">
              <a:lnSpc>
                <a:spcPct val="115000"/>
              </a:lnSpc>
              <a:spcBef>
                <a:spcPts val="1400"/>
              </a:spcBef>
              <a:spcAft>
                <a:spcPts val="0"/>
              </a:spcAft>
              <a:buNone/>
            </a:pPr>
            <a:r>
              <a:rPr lang="ar" sz="1800">
                <a:solidFill>
                  <a:srgbClr val="FF9900"/>
                </a:solidFill>
                <a:latin typeface="Arial"/>
                <a:ea typeface="Arial"/>
                <a:cs typeface="Arial"/>
                <a:sym typeface="Arial"/>
              </a:rPr>
              <a:t>المرافق التعليمية</a:t>
            </a:r>
            <a:endParaRPr sz="1800">
              <a:solidFill>
                <a:srgbClr val="FF9900"/>
              </a:solidFill>
              <a:latin typeface="Arial"/>
              <a:ea typeface="Arial"/>
              <a:cs typeface="Arial"/>
              <a:sym typeface="Arial"/>
            </a:endParaRPr>
          </a:p>
          <a:p>
            <a:pPr indent="0" lvl="0" marL="0" rtl="0" algn="l">
              <a:spcBef>
                <a:spcPts val="400"/>
              </a:spcBef>
              <a:spcAft>
                <a:spcPts val="0"/>
              </a:spcAft>
              <a:buNone/>
            </a:pPr>
            <a:r>
              <a:t/>
            </a:r>
            <a:endParaRPr/>
          </a:p>
        </p:txBody>
      </p:sp>
      <p:sp>
        <p:nvSpPr>
          <p:cNvPr id="119" name="Google Shape;119;p22"/>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1" algn="r">
              <a:spcBef>
                <a:spcPts val="0"/>
              </a:spcBef>
              <a:spcAft>
                <a:spcPts val="1600"/>
              </a:spcAft>
              <a:buNone/>
            </a:pPr>
            <a:r>
              <a:rPr lang="ar"/>
              <a:t>من خلال تطوير المباني المدرسية، حيث استلمت 624 مشروعاً منها مجمعات مدرسية فيها أكثر من مبنى  خلال العام الماضي إلى بدء الدراسة للعام الحالي، وتفوق طاقتها الاستيعابية 300 ألف طالب تقريبًا، بينما بلغ عدد المشروعات التي تشرف عليها الوزارة في الوقت الحالي 1422 مشروعًا. بالإضافة إلى تهيئة مباني مدارس أرامكو من أجل احتواء برامج التربية الخاصة، ودعم حملة لمراجعة البنية التحتية.</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ctr">
              <a:lnSpc>
                <a:spcPct val="115000"/>
              </a:lnSpc>
              <a:spcBef>
                <a:spcPts val="1800"/>
              </a:spcBef>
              <a:spcAft>
                <a:spcPts val="0"/>
              </a:spcAft>
              <a:buNone/>
            </a:pPr>
            <a:r>
              <a:rPr lang="ar" sz="1700">
                <a:solidFill>
                  <a:srgbClr val="FF9900"/>
                </a:solidFill>
                <a:latin typeface="Arial"/>
                <a:ea typeface="Arial"/>
                <a:cs typeface="Arial"/>
                <a:sym typeface="Arial"/>
              </a:rPr>
              <a:t>انجازات الملك سلمان بن عبد العزيز للمرأة </a:t>
            </a:r>
            <a:endParaRPr sz="1700">
              <a:solidFill>
                <a:srgbClr val="FF9900"/>
              </a:solidFill>
              <a:latin typeface="Arial"/>
              <a:ea typeface="Arial"/>
              <a:cs typeface="Arial"/>
              <a:sym typeface="Arial"/>
            </a:endParaRPr>
          </a:p>
          <a:p>
            <a:pPr indent="0" lvl="0" marL="0" rtl="0" algn="l">
              <a:spcBef>
                <a:spcPts val="400"/>
              </a:spcBef>
              <a:spcAft>
                <a:spcPts val="0"/>
              </a:spcAft>
              <a:buNone/>
            </a:pPr>
            <a:r>
              <a:t/>
            </a:r>
            <a:endParaRPr/>
          </a:p>
        </p:txBody>
      </p:sp>
      <p:sp>
        <p:nvSpPr>
          <p:cNvPr id="125" name="Google Shape;125;p23"/>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r">
              <a:spcBef>
                <a:spcPts val="1200"/>
              </a:spcBef>
              <a:spcAft>
                <a:spcPts val="0"/>
              </a:spcAft>
              <a:buNone/>
            </a:pPr>
            <a:r>
              <a:rPr lang="ar" sz="1500"/>
              <a:t>حققت المرأة في المملكة العربية السعودية مكاسب كبيرة في عهد الملك سلمان بن عبد العزيز؛ ففي العام الأول من حكمه تم إجراء الانتخابات البلدية الأولى التي شاركت فيها المرأة بدورها ناخبة ومرشحة، وقد اكتملت العملية بفوز 21 امرأة بمقاعد في الانتخابات البلدية ضمن دورتها الثالثة.كما بدأت النساء السعوديات في قيادة السيارات تنفيذا لأمر تاريخي أصدره الملك سلمان يقضي بالسماح للمرأة بالحصول على  رخصة لقيادة السيارة وذلك وفق الضوابط الشرعية. ومن ثم تم السماح للمرأة للبدء بالعمل التجاري الخاص بها والاستفادة من خدمات الحكومة من غير الحاجة إلى موافقة ولي الأمر. </a:t>
            </a:r>
            <a:endParaRPr sz="1500"/>
          </a:p>
          <a:p>
            <a:pPr indent="0" lvl="0" marL="0" rtl="0" algn="r">
              <a:spcBef>
                <a:spcPts val="1200"/>
              </a:spcBef>
              <a:spcAft>
                <a:spcPts val="0"/>
              </a:spcAft>
              <a:buNone/>
            </a:pPr>
            <a:r>
              <a:rPr lang="ar" sz="1500"/>
              <a:t>كما تم السماح للنساء بدخول الملاعب الرياضية، حيث أعلنت الهيئة العامة للرياضة عن جاهزية ثلاثة ملاعب في جدة والرياض والدمام تستقبل العائلات، وخلال العام الخامس لحكم الملك سلمان، حصلت المرأة على حزمة من المكاسب، بموجب تعديلات أنظمة وثائق السفر والأحوال المدنية والعمل التي منحتها المزيد من الحقوق، وسمحت لها باستخراج جواز سفر ومغادرة البلاد دون موافقة ولي الأمر. كما أصبح مؤخرًا للمرأة الحقوق نفسها التي يكفلها القانون للرجل؛ حيث يحق لها مثلًا السفر بعد بلوغ 21 عاماً من غير موافقة ولي الأمر، وأيضًا حق التبليغ عن المولود كونها أمه، وحق الحصول على سجل الأسرة من الأحوال المدنية. </a:t>
            </a:r>
            <a:endParaRPr sz="1500"/>
          </a:p>
          <a:p>
            <a:pPr indent="0" lvl="0" marL="0" rtl="0" algn="l">
              <a:spcBef>
                <a:spcPts val="12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ph type="title"/>
          </p:nvPr>
        </p:nvSpPr>
        <p:spPr>
          <a:xfrm>
            <a:off x="311700" y="0"/>
            <a:ext cx="8520600" cy="1462500"/>
          </a:xfrm>
          <a:prstGeom prst="rect">
            <a:avLst/>
          </a:prstGeom>
        </p:spPr>
        <p:txBody>
          <a:bodyPr anchorCtr="0" anchor="t" bIns="91425" lIns="91425" spcFirstLastPara="1" rIns="91425" wrap="square" tIns="91425">
            <a:noAutofit/>
          </a:bodyPr>
          <a:lstStyle/>
          <a:p>
            <a:pPr indent="0" lvl="0" marL="0" rtl="0" algn="ctr">
              <a:lnSpc>
                <a:spcPct val="115000"/>
              </a:lnSpc>
              <a:spcBef>
                <a:spcPts val="1800"/>
              </a:spcBef>
              <a:spcAft>
                <a:spcPts val="0"/>
              </a:spcAft>
              <a:buClr>
                <a:schemeClr val="dk1"/>
              </a:buClr>
              <a:buSzPts val="1100"/>
              <a:buFont typeface="Arial"/>
              <a:buNone/>
            </a:pPr>
            <a:r>
              <a:rPr b="1" lang="ar" sz="2100">
                <a:latin typeface="Arial"/>
                <a:ea typeface="Arial"/>
                <a:cs typeface="Arial"/>
                <a:sym typeface="Arial"/>
              </a:rPr>
              <a:t>اهم انجازات الملك سلمان باختصار</a:t>
            </a:r>
            <a:endParaRPr b="1" sz="2100">
              <a:latin typeface="Arial"/>
              <a:ea typeface="Arial"/>
              <a:cs typeface="Arial"/>
              <a:sym typeface="Arial"/>
            </a:endParaRPr>
          </a:p>
          <a:p>
            <a:pPr indent="0" lvl="0" marL="0" rtl="0" algn="l">
              <a:spcBef>
                <a:spcPts val="400"/>
              </a:spcBef>
              <a:spcAft>
                <a:spcPts val="0"/>
              </a:spcAft>
              <a:buNone/>
            </a:pPr>
            <a:r>
              <a:t/>
            </a:r>
            <a:endParaRPr/>
          </a:p>
        </p:txBody>
      </p:sp>
      <p:sp>
        <p:nvSpPr>
          <p:cNvPr id="72" name="Google Shape;72;p1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ctr">
              <a:spcBef>
                <a:spcPts val="1200"/>
              </a:spcBef>
              <a:spcAft>
                <a:spcPts val="0"/>
              </a:spcAft>
              <a:buClr>
                <a:schemeClr val="dk1"/>
              </a:buClr>
              <a:buSzPts val="1100"/>
              <a:buFont typeface="Arial"/>
              <a:buNone/>
            </a:pPr>
            <a:r>
              <a:rPr lang="ar" sz="1700">
                <a:latin typeface="Arial"/>
                <a:ea typeface="Arial"/>
                <a:cs typeface="Arial"/>
                <a:sym typeface="Arial"/>
              </a:rPr>
              <a:t>دخلت المملكة العربية السعودية مرحلة من الإصلاح على الأصعدة الاقتصادية والاجتماعية في عهد خادم الحرمين جلالة الملك سلمان بن عبد العزيز، فقد كان له إنجازات كبيرة على المستوى العالمي كما تجلت رؤيته الثاقبة من خلال السياسات الداخلية والخارجية للمملكة.</a:t>
            </a:r>
            <a:endParaRPr sz="1700">
              <a:latin typeface="Arial"/>
              <a:ea typeface="Arial"/>
              <a:cs typeface="Arial"/>
              <a:sym typeface="Arial"/>
            </a:endParaRPr>
          </a:p>
          <a:p>
            <a:pPr indent="0" lvl="0" marL="0" rtl="0" algn="l">
              <a:spcBef>
                <a:spcPts val="12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ctr">
              <a:lnSpc>
                <a:spcPct val="115000"/>
              </a:lnSpc>
              <a:spcBef>
                <a:spcPts val="1400"/>
              </a:spcBef>
              <a:spcAft>
                <a:spcPts val="0"/>
              </a:spcAft>
              <a:buNone/>
            </a:pPr>
            <a:r>
              <a:rPr lang="ar" sz="2000">
                <a:solidFill>
                  <a:srgbClr val="FF9900"/>
                </a:solidFill>
                <a:latin typeface="Arial"/>
                <a:ea typeface="Arial"/>
                <a:cs typeface="Arial"/>
                <a:sym typeface="Arial"/>
              </a:rPr>
              <a:t> إنجازات الملك سلمان الخارجية</a:t>
            </a:r>
            <a:endParaRPr sz="2000">
              <a:solidFill>
                <a:srgbClr val="FF9900"/>
              </a:solidFill>
              <a:latin typeface="Arial"/>
              <a:ea typeface="Arial"/>
              <a:cs typeface="Arial"/>
              <a:sym typeface="Arial"/>
            </a:endParaRPr>
          </a:p>
          <a:p>
            <a:pPr indent="0" lvl="0" marL="0" rtl="0" algn="l">
              <a:spcBef>
                <a:spcPts val="400"/>
              </a:spcBef>
              <a:spcAft>
                <a:spcPts val="0"/>
              </a:spcAft>
              <a:buNone/>
            </a:pPr>
            <a:r>
              <a:t/>
            </a:r>
            <a:endParaRPr/>
          </a:p>
        </p:txBody>
      </p:sp>
      <p:sp>
        <p:nvSpPr>
          <p:cNvPr id="78" name="Google Shape;78;p15"/>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1" algn="ctr">
              <a:spcBef>
                <a:spcPts val="0"/>
              </a:spcBef>
              <a:spcAft>
                <a:spcPts val="1600"/>
              </a:spcAft>
              <a:buNone/>
            </a:pPr>
            <a:r>
              <a:rPr lang="ar"/>
              <a:t>كانت إنجازات الملك سلمان بن عبد العزيز الخارجية تتجلى من خلال تقديم الدعم للدول المجاورة والاهتمام اللامحدود بقضاياهم، ورعاية المسلمين والدفاع عنهم في المحافل الدولية. وتقديم كل سبل العناية والرعاية للدول المجاورة، بالإضافة إلى الدور الفاعل لخادم الحرمين الشريفين القائم على تعزيز العلاقات الدولية عن طريق زياراته الكريمة لعدد من الدول في العالم، فقد أثمرت هذه الزيارات عن توقيع عدد من الاتفاقيات التي تعزز اقتصاد المملكة العربية السعودية في المجالات المختلفة. كما تم في عهده عمل مشروع مدينة نيوم الذي يمتد للمرة الأولى بين ثلاثة دول؛ هي السعودية ومصر والأردن، بالإضافة إلى إعادة تطوير الواجهة البحرية في كورنيش مدينة جدة من أجل جعلها منطقة حيوية، كما وضع حجر الأساس لمشروع القدية.</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1" algn="ctr">
              <a:lnSpc>
                <a:spcPct val="115000"/>
              </a:lnSpc>
              <a:spcBef>
                <a:spcPts val="1400"/>
              </a:spcBef>
              <a:spcAft>
                <a:spcPts val="0"/>
              </a:spcAft>
              <a:buNone/>
            </a:pPr>
            <a:r>
              <a:rPr lang="ar" sz="1800">
                <a:solidFill>
                  <a:srgbClr val="FF9900"/>
                </a:solidFill>
                <a:latin typeface="Arial"/>
                <a:ea typeface="Arial"/>
                <a:cs typeface="Arial"/>
                <a:sym typeface="Arial"/>
              </a:rPr>
              <a:t>إنجازات الملك سلمان الداخلية </a:t>
            </a:r>
            <a:endParaRPr sz="2200">
              <a:solidFill>
                <a:srgbClr val="FF9900"/>
              </a:solidFill>
              <a:latin typeface="Arial"/>
              <a:ea typeface="Arial"/>
              <a:cs typeface="Arial"/>
              <a:sym typeface="Arial"/>
            </a:endParaRPr>
          </a:p>
          <a:p>
            <a:pPr indent="0" lvl="0" marL="0" rtl="0" algn="l">
              <a:spcBef>
                <a:spcPts val="400"/>
              </a:spcBef>
              <a:spcAft>
                <a:spcPts val="0"/>
              </a:spcAft>
              <a:buNone/>
            </a:pPr>
            <a:r>
              <a:t/>
            </a:r>
            <a:endParaRPr/>
          </a:p>
        </p:txBody>
      </p:sp>
      <p:sp>
        <p:nvSpPr>
          <p:cNvPr id="84" name="Google Shape;84;p16"/>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r">
              <a:spcBef>
                <a:spcPts val="1200"/>
              </a:spcBef>
              <a:spcAft>
                <a:spcPts val="0"/>
              </a:spcAft>
              <a:buNone/>
            </a:pPr>
            <a:r>
              <a:rPr lang="ar"/>
              <a:t>كان لجلالة الملك سلمان بن عبد العزيز عدد من الإنجازات على المستوى الداخلي ومنها ما يأتي: </a:t>
            </a:r>
            <a:endParaRPr/>
          </a:p>
          <a:p>
            <a:pPr indent="-298450" lvl="0" marL="457200" rtl="0" algn="r">
              <a:spcBef>
                <a:spcPts val="1200"/>
              </a:spcBef>
              <a:spcAft>
                <a:spcPts val="0"/>
              </a:spcAft>
              <a:buClr>
                <a:srgbClr val="000000"/>
              </a:buClr>
              <a:buSzPts val="1100"/>
              <a:buFont typeface="Arial"/>
              <a:buChar char="●"/>
            </a:pPr>
            <a:r>
              <a:rPr lang="ar"/>
              <a:t>حزمة من الإصلاحات الاقتصادية ضمن رؤية 2030،، التي تتلخص في مرحلة ما بعد النفط في المملكة، وتمثل نظرة للاقتصاد غير النفطي، فالمملكة السعودية ظلت طوال الفترة الماضية تركز على الاقتصاد النفطي بشكل أساسي، فهي من أكثر الدول إنتاجًا للنفط في العالم، فجاءت نظرة خادم الحرمين للاستفادة من الموارد الأخرى.</a:t>
            </a:r>
            <a:endParaRPr/>
          </a:p>
          <a:p>
            <a:pPr indent="-298450" lvl="0" marL="457200" rtl="0" algn="r">
              <a:spcBef>
                <a:spcPts val="0"/>
              </a:spcBef>
              <a:spcAft>
                <a:spcPts val="0"/>
              </a:spcAft>
              <a:buClr>
                <a:srgbClr val="000000"/>
              </a:buClr>
              <a:buSzPts val="1100"/>
              <a:buFont typeface="Arial"/>
              <a:buChar char="●"/>
            </a:pPr>
            <a:r>
              <a:rPr lang="ar"/>
              <a:t>تحويل المنطقة لوجهة مناسبة للاستثمار؛ كونها البوابة الأهم في العالم ومركزًا يربط القارات الثلاث، كما يحيط بها أكثر المعابر المائية أهمية، ويعد عامل النجاح الأساسي لهذه الرؤية امتلاك السعودية لشعب طموح مُعد لقيادتها وقدرات شبابية كبيرة يجب استغلالها لرفعة الوطن.</a:t>
            </a:r>
            <a:endParaRPr/>
          </a:p>
          <a:p>
            <a:pPr indent="0" lvl="0" marL="0" rtl="0" algn="r">
              <a:spcBef>
                <a:spcPts val="12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298450" lvl="0" marL="457200" rtl="0" algn="r">
              <a:spcBef>
                <a:spcPts val="1200"/>
              </a:spcBef>
              <a:spcAft>
                <a:spcPts val="0"/>
              </a:spcAft>
              <a:buClr>
                <a:srgbClr val="000000"/>
              </a:buClr>
              <a:buSzPts val="1100"/>
              <a:buFont typeface="Arial"/>
              <a:buChar char="●"/>
            </a:pPr>
            <a:r>
              <a:rPr lang="ar"/>
              <a:t>إطلاق برنامج التحول الوطني 2020؛ من أجل تحقيق التوازن المالي، وإنشاء آلية للتخطيط المالي متوسط الأجل، ويرتكز على خمسة محاور رئيسة هي:</a:t>
            </a:r>
            <a:endParaRPr/>
          </a:p>
          <a:p>
            <a:pPr indent="-298450" lvl="1" marL="914400" rtl="0" algn="r">
              <a:spcBef>
                <a:spcPts val="0"/>
              </a:spcBef>
              <a:spcAft>
                <a:spcPts val="0"/>
              </a:spcAft>
              <a:buClr>
                <a:srgbClr val="000000"/>
              </a:buClr>
              <a:buSzPts val="1100"/>
              <a:buFont typeface="Arial"/>
              <a:buChar char="○"/>
            </a:pPr>
            <a:r>
              <a:rPr lang="ar"/>
              <a:t>رفع امكانية الإنفاق الرأسمالي والتشغيلي.</a:t>
            </a:r>
            <a:endParaRPr/>
          </a:p>
          <a:p>
            <a:pPr indent="-298450" lvl="1" marL="914400" rtl="0" algn="r">
              <a:spcBef>
                <a:spcPts val="0"/>
              </a:spcBef>
              <a:spcAft>
                <a:spcPts val="0"/>
              </a:spcAft>
              <a:buClr>
                <a:srgbClr val="000000"/>
              </a:buClr>
              <a:buSzPts val="1100"/>
              <a:buFont typeface="Arial"/>
              <a:buChar char="○"/>
            </a:pPr>
            <a:r>
              <a:rPr lang="ar"/>
              <a:t>تعديل أسعار الطاقة والمياه.</a:t>
            </a:r>
            <a:endParaRPr/>
          </a:p>
          <a:p>
            <a:pPr indent="-298450" lvl="1" marL="914400" rtl="0" algn="r">
              <a:spcBef>
                <a:spcPts val="0"/>
              </a:spcBef>
              <a:spcAft>
                <a:spcPts val="0"/>
              </a:spcAft>
              <a:buClr>
                <a:srgbClr val="000000"/>
              </a:buClr>
              <a:buSzPts val="1100"/>
              <a:buFont typeface="Arial"/>
              <a:buChar char="○"/>
            </a:pPr>
            <a:r>
              <a:rPr lang="ar"/>
              <a:t>تنمية إيرادات الحكومة.</a:t>
            </a:r>
            <a:endParaRPr/>
          </a:p>
          <a:p>
            <a:pPr indent="-298450" lvl="1" marL="914400" rtl="0" algn="r">
              <a:spcBef>
                <a:spcPts val="0"/>
              </a:spcBef>
              <a:spcAft>
                <a:spcPts val="0"/>
              </a:spcAft>
              <a:buClr>
                <a:srgbClr val="000000"/>
              </a:buClr>
              <a:buSzPts val="1100"/>
              <a:buFont typeface="Arial"/>
              <a:buChar char="○"/>
            </a:pPr>
            <a:r>
              <a:rPr lang="ar"/>
              <a:t>توجيه الدعم للمستحقين من خلال برنامج حساب المواطن.</a:t>
            </a:r>
            <a:endParaRPr/>
          </a:p>
          <a:p>
            <a:pPr indent="-298450" lvl="1" marL="914400" rtl="0" algn="r">
              <a:spcBef>
                <a:spcPts val="0"/>
              </a:spcBef>
              <a:spcAft>
                <a:spcPts val="0"/>
              </a:spcAft>
              <a:buClr>
                <a:srgbClr val="000000"/>
              </a:buClr>
              <a:buSzPts val="1100"/>
              <a:buFont typeface="Arial"/>
              <a:buChar char="○"/>
            </a:pPr>
            <a:r>
              <a:rPr lang="ar"/>
              <a:t>تنمية الاقتصاد السعودي.</a:t>
            </a:r>
            <a:endParaRPr/>
          </a:p>
          <a:p>
            <a:pPr indent="0" lvl="0" marL="0" rtl="0" algn="l">
              <a:spcBef>
                <a:spcPts val="12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ctr">
              <a:lnSpc>
                <a:spcPct val="115000"/>
              </a:lnSpc>
              <a:spcBef>
                <a:spcPts val="1800"/>
              </a:spcBef>
              <a:spcAft>
                <a:spcPts val="0"/>
              </a:spcAft>
              <a:buNone/>
            </a:pPr>
            <a:r>
              <a:rPr lang="ar" sz="1900">
                <a:solidFill>
                  <a:srgbClr val="FF9900"/>
                </a:solidFill>
                <a:latin typeface="Arial"/>
                <a:ea typeface="Arial"/>
                <a:cs typeface="Arial"/>
                <a:sym typeface="Arial"/>
              </a:rPr>
              <a:t>انجازات الملك سلمان في مجال التعليم </a:t>
            </a:r>
            <a:endParaRPr sz="1900">
              <a:solidFill>
                <a:srgbClr val="FF9900"/>
              </a:solidFill>
              <a:latin typeface="Arial"/>
              <a:ea typeface="Arial"/>
              <a:cs typeface="Arial"/>
              <a:sym typeface="Arial"/>
            </a:endParaRPr>
          </a:p>
          <a:p>
            <a:pPr indent="0" lvl="0" marL="0" rtl="0" algn="l">
              <a:spcBef>
                <a:spcPts val="400"/>
              </a:spcBef>
              <a:spcAft>
                <a:spcPts val="0"/>
              </a:spcAft>
              <a:buNone/>
            </a:pPr>
            <a:r>
              <a:t/>
            </a:r>
            <a:endParaRPr/>
          </a:p>
        </p:txBody>
      </p:sp>
      <p:sp>
        <p:nvSpPr>
          <p:cNvPr id="95" name="Google Shape;95;p18"/>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1" algn="r">
              <a:spcBef>
                <a:spcPts val="0"/>
              </a:spcBef>
              <a:spcAft>
                <a:spcPts val="1600"/>
              </a:spcAft>
              <a:buNone/>
            </a:pPr>
            <a:r>
              <a:rPr lang="ar"/>
              <a:t>شهد المجال التعليمي في عهد الملك سلمان بن عبدالعزيز، تغيرًا كبيرًا في هيكلة المؤسسات التعليمية، وذلك بعد دمج التعليم الجامعي والتعليم العام ضمن وزارة واحدة، فبدأت ملامح التغير التي تواكبت مع رؤية 2030 وبرنامج التحول الوطني 2020 ، وتماشت مع تطوير العملية التعليمية والتربوية، وقامت الوزارة في تشكيل فريق عمل يعمل على الإشراف على تنفيذ جميع ما يختص بالتعليم خلال رؤية المملكة الجديدة وبمشاركة إدارات التعليم بمناطق ومحافظات المملكة. ومن المبادرات التي نشأت وتخص هذا المجال:</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ctr">
              <a:lnSpc>
                <a:spcPct val="115000"/>
              </a:lnSpc>
              <a:spcBef>
                <a:spcPts val="1400"/>
              </a:spcBef>
              <a:spcAft>
                <a:spcPts val="0"/>
              </a:spcAft>
              <a:buNone/>
            </a:pPr>
            <a:r>
              <a:rPr lang="ar" sz="1900">
                <a:solidFill>
                  <a:srgbClr val="FF9900"/>
                </a:solidFill>
                <a:latin typeface="Arial"/>
                <a:ea typeface="Arial"/>
                <a:cs typeface="Arial"/>
                <a:sym typeface="Arial"/>
              </a:rPr>
              <a:t>مبادرات نوعية</a:t>
            </a:r>
            <a:endParaRPr sz="1900">
              <a:solidFill>
                <a:srgbClr val="FF9900"/>
              </a:solidFill>
              <a:latin typeface="Arial"/>
              <a:ea typeface="Arial"/>
              <a:cs typeface="Arial"/>
              <a:sym typeface="Arial"/>
            </a:endParaRPr>
          </a:p>
          <a:p>
            <a:pPr indent="0" lvl="0" marL="0" rtl="0" algn="l">
              <a:spcBef>
                <a:spcPts val="400"/>
              </a:spcBef>
              <a:spcAft>
                <a:spcPts val="0"/>
              </a:spcAft>
              <a:buNone/>
            </a:pPr>
            <a:r>
              <a:t/>
            </a:r>
            <a:endParaRPr/>
          </a:p>
        </p:txBody>
      </p:sp>
      <p:sp>
        <p:nvSpPr>
          <p:cNvPr id="101" name="Google Shape;101;p19"/>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1" algn="r">
              <a:spcBef>
                <a:spcPts val="0"/>
              </a:spcBef>
              <a:spcAft>
                <a:spcPts val="1600"/>
              </a:spcAft>
              <a:buNone/>
            </a:pPr>
            <a:r>
              <a:rPr lang="ar"/>
              <a:t>وجاءت هذه المبادرة تهدف إلى رفع مستوى جودة الجامعات، والتي تمثلت في ثلاثة مشروعات؛ وهي تنمية الإبداع والتميز لأعضاء الهيئة التدريسيى، وإنشاء مراكز للتميز العلمي والبحثي ضمن الجامعات من خلال توفير ميزانسة خاصة لذلك، بالإضافة إلى المساهمة في دعم الجمعيات العلمية.</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ctr">
              <a:lnSpc>
                <a:spcPct val="115000"/>
              </a:lnSpc>
              <a:spcBef>
                <a:spcPts val="1400"/>
              </a:spcBef>
              <a:spcAft>
                <a:spcPts val="0"/>
              </a:spcAft>
              <a:buNone/>
            </a:pPr>
            <a:r>
              <a:rPr lang="ar" sz="1800">
                <a:solidFill>
                  <a:srgbClr val="FF9900"/>
                </a:solidFill>
                <a:latin typeface="Arial"/>
                <a:ea typeface="Arial"/>
                <a:cs typeface="Arial"/>
                <a:sym typeface="Arial"/>
              </a:rPr>
              <a:t>ترسيخ المعرفة</a:t>
            </a:r>
            <a:endParaRPr sz="1800">
              <a:solidFill>
                <a:srgbClr val="FF9900"/>
              </a:solidFill>
              <a:latin typeface="Arial"/>
              <a:ea typeface="Arial"/>
              <a:cs typeface="Arial"/>
              <a:sym typeface="Arial"/>
            </a:endParaRPr>
          </a:p>
          <a:p>
            <a:pPr indent="0" lvl="0" marL="0" rtl="0" algn="l">
              <a:spcBef>
                <a:spcPts val="400"/>
              </a:spcBef>
              <a:spcAft>
                <a:spcPts val="0"/>
              </a:spcAft>
              <a:buNone/>
            </a:pPr>
            <a:r>
              <a:t/>
            </a:r>
            <a:endParaRPr/>
          </a:p>
        </p:txBody>
      </p:sp>
      <p:sp>
        <p:nvSpPr>
          <p:cNvPr id="107" name="Google Shape;107;p20"/>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1" algn="r">
              <a:spcBef>
                <a:spcPts val="0"/>
              </a:spcBef>
              <a:spcAft>
                <a:spcPts val="1600"/>
              </a:spcAft>
              <a:buNone/>
            </a:pPr>
            <a:r>
              <a:rPr lang="ar"/>
              <a:t>من خلال إعداد الموارد البشرية، فجاء برنامج "وظيفتك وبعثتك" لنشر الابتعاث إلى لجامعات المرموقة في الدول المتقدمة وفق ضوابط محدد على نطاق واسع، وذلك بالتعاقد مع بعض المؤسسات والهيئات الحكومية لضمان تلقي المبتعث فرصة مناسبة بعد عودته.</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ctr">
              <a:lnSpc>
                <a:spcPct val="115000"/>
              </a:lnSpc>
              <a:spcBef>
                <a:spcPts val="1400"/>
              </a:spcBef>
              <a:spcAft>
                <a:spcPts val="0"/>
              </a:spcAft>
              <a:buNone/>
            </a:pPr>
            <a:r>
              <a:rPr lang="ar" sz="1800">
                <a:solidFill>
                  <a:srgbClr val="FF9900"/>
                </a:solidFill>
                <a:latin typeface="Arial"/>
                <a:ea typeface="Arial"/>
                <a:cs typeface="Arial"/>
                <a:sym typeface="Arial"/>
              </a:rPr>
              <a:t>وظيفية مضمونة</a:t>
            </a:r>
            <a:endParaRPr sz="1800">
              <a:solidFill>
                <a:srgbClr val="FF9900"/>
              </a:solidFill>
              <a:latin typeface="Arial"/>
              <a:ea typeface="Arial"/>
              <a:cs typeface="Arial"/>
              <a:sym typeface="Arial"/>
            </a:endParaRPr>
          </a:p>
          <a:p>
            <a:pPr indent="0" lvl="0" marL="0" rtl="0" algn="l">
              <a:spcBef>
                <a:spcPts val="400"/>
              </a:spcBef>
              <a:spcAft>
                <a:spcPts val="0"/>
              </a:spcAft>
              <a:buNone/>
            </a:pPr>
            <a:r>
              <a:t/>
            </a:r>
            <a:endParaRPr/>
          </a:p>
        </p:txBody>
      </p:sp>
      <p:sp>
        <p:nvSpPr>
          <p:cNvPr id="113" name="Google Shape;113;p21"/>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1" algn="r">
              <a:spcBef>
                <a:spcPts val="0"/>
              </a:spcBef>
              <a:spcAft>
                <a:spcPts val="1600"/>
              </a:spcAft>
              <a:buNone/>
            </a:pPr>
            <a:r>
              <a:rPr lang="ar"/>
              <a:t>وذلك بتنمية دور الجامعات لخدمة البحث العلمي عن طريق تطوير مراكز البحث العلمي الخاصة، ومن ذلك إنشاء الحدائق العلمية والحدائق التقنية وحاضناتها؛ مثل وادي الظهران في جامعة الملك فهد للبترول والمعادن، ومشروع كسب في جامعة الملك سعود، بالإضافة إلى مشروع الحديقة العلمية المتطورة في جامعة الملك عبدالعزيز.</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